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99"/>
  </p:normalViewPr>
  <p:slideViewPr>
    <p:cSldViewPr snapToGrid="0">
      <p:cViewPr varScale="1">
        <p:scale>
          <a:sx n="92" d="100"/>
          <a:sy n="92" d="100"/>
        </p:scale>
        <p:origin x="1224"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8/21/25</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95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2714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8/21/25</a:t>
            </a:fld>
            <a:endParaRPr lang="en-US"/>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466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4757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66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03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690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6705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8/21/25</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09527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71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8/21/25</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2477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8/21/25</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19415257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cforg.co.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66F2B51C-9578-EB41-A17E-FFF9D491AD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2" name="Oval 11">
              <a:extLst>
                <a:ext uri="{FF2B5EF4-FFF2-40B4-BE49-F238E27FC236}">
                  <a16:creationId xmlns:a16="http://schemas.microsoft.com/office/drawing/2014/main" id="{14E9CAEA-4CF4-D249-8127-CD2FA20187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85">
              <a:extLst>
                <a:ext uri="{FF2B5EF4-FFF2-40B4-BE49-F238E27FC236}">
                  <a16:creationId xmlns:a16="http://schemas.microsoft.com/office/drawing/2014/main" id="{E51EDD93-C3A3-DF47-BCFC-43B049E34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86">
              <a:extLst>
                <a:ext uri="{FF2B5EF4-FFF2-40B4-BE49-F238E27FC236}">
                  <a16:creationId xmlns:a16="http://schemas.microsoft.com/office/drawing/2014/main" id="{D574DB0D-896A-D649-89B1-33753E1D46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87">
              <a:extLst>
                <a:ext uri="{FF2B5EF4-FFF2-40B4-BE49-F238E27FC236}">
                  <a16:creationId xmlns:a16="http://schemas.microsoft.com/office/drawing/2014/main" id="{62256DD9-FEA3-4A40-80D1-B33F0FF158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88">
              <a:extLst>
                <a:ext uri="{FF2B5EF4-FFF2-40B4-BE49-F238E27FC236}">
                  <a16:creationId xmlns:a16="http://schemas.microsoft.com/office/drawing/2014/main" id="{534E9839-EAD7-3C49-8D10-E4BFE0820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89">
              <a:extLst>
                <a:ext uri="{FF2B5EF4-FFF2-40B4-BE49-F238E27FC236}">
                  <a16:creationId xmlns:a16="http://schemas.microsoft.com/office/drawing/2014/main" id="{DDFC3FA6-9BB5-A34E-9337-A2E9A1EED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97">
              <a:extLst>
                <a:ext uri="{FF2B5EF4-FFF2-40B4-BE49-F238E27FC236}">
                  <a16:creationId xmlns:a16="http://schemas.microsoft.com/office/drawing/2014/main" id="{45000D9E-4AD7-5A4F-8E99-302F388C83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2D0A3DE-AE0D-FF9B-4ED3-486640E0D927}"/>
              </a:ext>
            </a:extLst>
          </p:cNvPr>
          <p:cNvSpPr>
            <a:spLocks noGrp="1"/>
          </p:cNvSpPr>
          <p:nvPr>
            <p:ph type="ctrTitle"/>
          </p:nvPr>
        </p:nvSpPr>
        <p:spPr>
          <a:xfrm>
            <a:off x="4739751" y="768334"/>
            <a:ext cx="6479629" cy="2866405"/>
          </a:xfrm>
        </p:spPr>
        <p:txBody>
          <a:bodyPr>
            <a:normAutofit/>
          </a:bodyPr>
          <a:lstStyle/>
          <a:p>
            <a:r>
              <a:rPr lang="en-US" sz="4400" dirty="0"/>
              <a:t>Parent Carer Foundation</a:t>
            </a:r>
            <a:br>
              <a:rPr lang="en-US" sz="4400" dirty="0"/>
            </a:br>
            <a:br>
              <a:rPr lang="en-US" sz="4400" dirty="0"/>
            </a:br>
            <a:endParaRPr lang="en-US" sz="4400" dirty="0"/>
          </a:p>
        </p:txBody>
      </p:sp>
      <p:sp>
        <p:nvSpPr>
          <p:cNvPr id="3" name="Subtitle 2">
            <a:extLst>
              <a:ext uri="{FF2B5EF4-FFF2-40B4-BE49-F238E27FC236}">
                <a16:creationId xmlns:a16="http://schemas.microsoft.com/office/drawing/2014/main" id="{F2042265-C4D7-6D44-44F9-BE22AB5439D7}"/>
              </a:ext>
            </a:extLst>
          </p:cNvPr>
          <p:cNvSpPr>
            <a:spLocks noGrp="1"/>
          </p:cNvSpPr>
          <p:nvPr>
            <p:ph type="subTitle" idx="1"/>
          </p:nvPr>
        </p:nvSpPr>
        <p:spPr>
          <a:xfrm>
            <a:off x="4739751" y="4283239"/>
            <a:ext cx="6479629" cy="1475177"/>
          </a:xfrm>
        </p:spPr>
        <p:txBody>
          <a:bodyPr>
            <a:noAutofit/>
          </a:bodyPr>
          <a:lstStyle/>
          <a:p>
            <a:r>
              <a:rPr lang="en-US" sz="4800" dirty="0"/>
              <a:t>Delays in Autism Assessments </a:t>
            </a:r>
          </a:p>
        </p:txBody>
      </p:sp>
      <p:pic>
        <p:nvPicPr>
          <p:cNvPr id="4" name="Picture 3" descr="Wavy 3D art">
            <a:extLst>
              <a:ext uri="{FF2B5EF4-FFF2-40B4-BE49-F238E27FC236}">
                <a16:creationId xmlns:a16="http://schemas.microsoft.com/office/drawing/2014/main" id="{2BA40078-E0F8-1DFB-B535-B989AEC07A13}"/>
              </a:ext>
            </a:extLst>
          </p:cNvPr>
          <p:cNvPicPr>
            <a:picLocks noChangeAspect="1"/>
          </p:cNvPicPr>
          <p:nvPr/>
        </p:nvPicPr>
        <p:blipFill>
          <a:blip r:embed="rId2"/>
          <a:srcRect l="32143" r="20696" b="2"/>
          <a:stretch>
            <a:fillRect/>
          </a:stretch>
        </p:blipFill>
        <p:spPr>
          <a:xfrm>
            <a:off x="20" y="1"/>
            <a:ext cx="4173349" cy="6857999"/>
          </a:xfrm>
          <a:prstGeom prst="rect">
            <a:avLst/>
          </a:prstGeom>
        </p:spPr>
      </p:pic>
      <p:cxnSp>
        <p:nvCxnSpPr>
          <p:cNvPr id="20" name="Straight Connector 19">
            <a:extLst>
              <a:ext uri="{FF2B5EF4-FFF2-40B4-BE49-F238E27FC236}">
                <a16:creationId xmlns:a16="http://schemas.microsoft.com/office/drawing/2014/main" id="{EEA70831-9A8D-3B4D-8EA5-EE32F93E94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39752" y="6087110"/>
            <a:ext cx="688374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8C8C6BF-18C8-0046-8559-E2A587B4C8B8}"/>
              </a:ext>
            </a:extLst>
          </p:cNvPr>
          <p:cNvSpPr txBox="1"/>
          <p:nvPr/>
        </p:nvSpPr>
        <p:spPr>
          <a:xfrm>
            <a:off x="4932218" y="6295093"/>
            <a:ext cx="4641273"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2896501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952C66-F2E5-6801-9444-898A963A64C0}"/>
              </a:ext>
            </a:extLst>
          </p:cNvPr>
          <p:cNvSpPr>
            <a:spLocks noGrp="1"/>
          </p:cNvSpPr>
          <p:nvPr>
            <p:ph idx="1"/>
          </p:nvPr>
        </p:nvSpPr>
        <p:spPr>
          <a:xfrm>
            <a:off x="565150" y="885825"/>
            <a:ext cx="8950325" cy="4875403"/>
          </a:xfrm>
        </p:spPr>
        <p:txBody>
          <a:bodyPr>
            <a:normAutofit/>
          </a:bodyPr>
          <a:lstStyle/>
          <a:p>
            <a:pPr marL="0" indent="0">
              <a:buNone/>
            </a:pPr>
            <a:r>
              <a:rPr lang="en-GB" sz="2000" dirty="0"/>
              <a:t>To better support parents who are anxiously awaiting autism assessments, it is crucial to extend a compassionate hand by providing access to local support groups, online communities, and trustworthy resources about autism. Understandably, this waiting period can be overwhelming, so offering guidance on how to navigate the assessment process and access necessary services is essential. This approach should include practical advice and strategies aimed at easing symptoms and supporting the well-being of both the child/young person and the family </a:t>
            </a:r>
            <a:endParaRPr lang="en-US" sz="2000" dirty="0"/>
          </a:p>
        </p:txBody>
      </p:sp>
      <p:sp>
        <p:nvSpPr>
          <p:cNvPr id="2" name="TextBox 1">
            <a:extLst>
              <a:ext uri="{FF2B5EF4-FFF2-40B4-BE49-F238E27FC236}">
                <a16:creationId xmlns:a16="http://schemas.microsoft.com/office/drawing/2014/main" id="{E1EABA7E-2977-56AD-344C-AECA47680068}"/>
              </a:ext>
            </a:extLst>
          </p:cNvPr>
          <p:cNvSpPr txBox="1"/>
          <p:nvPr/>
        </p:nvSpPr>
        <p:spPr>
          <a:xfrm>
            <a:off x="748145" y="6276109"/>
            <a:ext cx="3493264" cy="261610"/>
          </a:xfrm>
          <a:prstGeom prst="rect">
            <a:avLst/>
          </a:prstGeom>
          <a:noFill/>
        </p:spPr>
        <p:txBody>
          <a:bodyPr wrap="none" rtlCol="0">
            <a:spAutoFit/>
          </a:bodyPr>
          <a:lstStyle/>
          <a:p>
            <a:r>
              <a:rPr lang="en-US" sz="1100" dirty="0"/>
              <a:t>Parent Carer Foundation.  Charity Number 1151503</a:t>
            </a:r>
          </a:p>
        </p:txBody>
      </p:sp>
    </p:spTree>
    <p:extLst>
      <p:ext uri="{BB962C8B-B14F-4D97-AF65-F5344CB8AC3E}">
        <p14:creationId xmlns:p14="http://schemas.microsoft.com/office/powerpoint/2010/main" val="351783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583EA0-C5F1-D78C-E597-803A9E5D08BD}"/>
              </a:ext>
            </a:extLst>
          </p:cNvPr>
          <p:cNvSpPr>
            <a:spLocks noGrp="1"/>
          </p:cNvSpPr>
          <p:nvPr>
            <p:ph type="title"/>
          </p:nvPr>
        </p:nvSpPr>
        <p:spPr/>
        <p:txBody>
          <a:bodyPr>
            <a:normAutofit fontScale="90000"/>
          </a:bodyPr>
          <a:lstStyle/>
          <a:p>
            <a:r>
              <a:rPr lang="en-GB" sz="3100" dirty="0"/>
              <a:t>Please see the detailed breakdown of improvement of parents' suggestion </a:t>
            </a:r>
            <a:br>
              <a:rPr lang="en-GB" dirty="0"/>
            </a:br>
            <a:endParaRPr lang="en-US" dirty="0"/>
          </a:p>
        </p:txBody>
      </p:sp>
      <p:sp>
        <p:nvSpPr>
          <p:cNvPr id="5" name="Content Placeholder 4">
            <a:extLst>
              <a:ext uri="{FF2B5EF4-FFF2-40B4-BE49-F238E27FC236}">
                <a16:creationId xmlns:a16="http://schemas.microsoft.com/office/drawing/2014/main" id="{494FC2C1-9A66-3C5A-E7C1-199C94FE8A37}"/>
              </a:ext>
            </a:extLst>
          </p:cNvPr>
          <p:cNvSpPr>
            <a:spLocks noGrp="1"/>
          </p:cNvSpPr>
          <p:nvPr>
            <p:ph idx="1"/>
          </p:nvPr>
        </p:nvSpPr>
        <p:spPr>
          <a:xfrm>
            <a:off x="565150" y="2160016"/>
            <a:ext cx="9607550" cy="3601212"/>
          </a:xfrm>
        </p:spPr>
        <p:txBody>
          <a:bodyPr>
            <a:normAutofit/>
          </a:bodyPr>
          <a:lstStyle/>
          <a:p>
            <a:r>
              <a:rPr lang="en-GB" sz="2000" dirty="0"/>
              <a:t>1. Local and Online Support Networks</a:t>
            </a:r>
          </a:p>
          <a:p>
            <a:r>
              <a:rPr lang="en-GB" sz="2000" dirty="0"/>
              <a:t> Local Support Groups: Connecting parents with local support groups can create a nurturing environment where they can share their experiences and feel less isolated.</a:t>
            </a:r>
          </a:p>
          <a:p>
            <a:r>
              <a:rPr lang="en-GB" sz="2000" dirty="0"/>
              <a:t>Online Forums and Communities Providing access to online forums allows parents to connect with others who understand their journey, offering a safe space to ask questions and share challenges.</a:t>
            </a:r>
          </a:p>
          <a:p>
            <a:r>
              <a:rPr lang="en-GB" sz="2000" dirty="0"/>
              <a:t>Peer Support: Establishing peer support opportunities helps parents learn from those who have faced similar situations, reinforcing the sense that they are not alone in their struggles.</a:t>
            </a:r>
          </a:p>
          <a:p>
            <a:pPr marL="2743200" lvl="6" indent="0">
              <a:buNone/>
            </a:pPr>
            <a:endParaRPr lang="en-US" sz="2000" dirty="0"/>
          </a:p>
        </p:txBody>
      </p:sp>
      <p:sp>
        <p:nvSpPr>
          <p:cNvPr id="2" name="TextBox 1">
            <a:extLst>
              <a:ext uri="{FF2B5EF4-FFF2-40B4-BE49-F238E27FC236}">
                <a16:creationId xmlns:a16="http://schemas.microsoft.com/office/drawing/2014/main" id="{5292938E-5DAB-A7EB-E214-CE4546A24735}"/>
              </a:ext>
            </a:extLst>
          </p:cNvPr>
          <p:cNvSpPr txBox="1"/>
          <p:nvPr/>
        </p:nvSpPr>
        <p:spPr>
          <a:xfrm>
            <a:off x="565150" y="6359236"/>
            <a:ext cx="6403686"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2449429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316CBD-C995-5AB1-F735-61B15AF57432}"/>
              </a:ext>
            </a:extLst>
          </p:cNvPr>
          <p:cNvSpPr>
            <a:spLocks noGrp="1"/>
          </p:cNvSpPr>
          <p:nvPr>
            <p:ph idx="1"/>
          </p:nvPr>
        </p:nvSpPr>
        <p:spPr>
          <a:xfrm>
            <a:off x="565150" y="500063"/>
            <a:ext cx="7335835" cy="5261165"/>
          </a:xfrm>
        </p:spPr>
        <p:txBody>
          <a:bodyPr>
            <a:noAutofit/>
          </a:bodyPr>
          <a:lstStyle/>
          <a:p>
            <a:r>
              <a:rPr lang="en-GB" sz="1800" dirty="0"/>
              <a:t>2. Comprehensive Resources:</a:t>
            </a:r>
          </a:p>
          <a:p>
            <a:r>
              <a:rPr lang="en-GB" sz="1800" dirty="0"/>
              <a:t>evidence-based therapeutic Information: Offering clear, accessible information about autism can help demystify the condition and alleviate fears or misconceptions that may arise.</a:t>
            </a:r>
          </a:p>
          <a:p>
            <a:r>
              <a:rPr lang="en-GB" sz="1800" dirty="0"/>
              <a:t>Information on the Assessment Process: short and clear explanations of the assessment journey help parents feel more prepared and reduce anxiety about the unknown, addressing the common questions that many parents will be asking. </a:t>
            </a:r>
          </a:p>
          <a:p>
            <a:r>
              <a:rPr lang="en-GB" sz="1800" dirty="0"/>
              <a:t>Tips and Strategies: Sharing evidence-based strategies for managing related symptoms, such as anxiety, low mood, and sleep challenges during the waiting period, can provide real relief for families.</a:t>
            </a:r>
          </a:p>
          <a:p>
            <a:r>
              <a:rPr lang="en-GB" sz="1800" dirty="0"/>
              <a:t>Family Wellbeing Resources: Resources aimed at reducing stress and promoting the well-being of the whole family, including effective parenting approaches and self-care tips, can be invaluable during this trying time.</a:t>
            </a:r>
          </a:p>
          <a:p>
            <a:pPr marL="0" indent="0">
              <a:buNone/>
            </a:pPr>
            <a:endParaRPr lang="en-US" sz="1800" dirty="0"/>
          </a:p>
        </p:txBody>
      </p:sp>
      <p:sp>
        <p:nvSpPr>
          <p:cNvPr id="2" name="TextBox 1">
            <a:extLst>
              <a:ext uri="{FF2B5EF4-FFF2-40B4-BE49-F238E27FC236}">
                <a16:creationId xmlns:a16="http://schemas.microsoft.com/office/drawing/2014/main" id="{7B1C9407-2A81-7A42-03EB-36593D8C76CA}"/>
              </a:ext>
            </a:extLst>
          </p:cNvPr>
          <p:cNvSpPr txBox="1"/>
          <p:nvPr/>
        </p:nvSpPr>
        <p:spPr>
          <a:xfrm>
            <a:off x="623455" y="6414655"/>
            <a:ext cx="4073236"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4275497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8704EC-5C53-4569-C404-FC03F153354C}"/>
              </a:ext>
            </a:extLst>
          </p:cNvPr>
          <p:cNvSpPr>
            <a:spLocks noGrp="1"/>
          </p:cNvSpPr>
          <p:nvPr>
            <p:ph idx="1"/>
          </p:nvPr>
        </p:nvSpPr>
        <p:spPr>
          <a:xfrm>
            <a:off x="565150" y="628650"/>
            <a:ext cx="7650163" cy="5132578"/>
          </a:xfrm>
        </p:spPr>
        <p:txBody>
          <a:bodyPr>
            <a:normAutofit/>
          </a:bodyPr>
          <a:lstStyle/>
          <a:p>
            <a:r>
              <a:rPr lang="en-GB" sz="1800" dirty="0"/>
              <a:t>3. Access to Services and Support:</a:t>
            </a:r>
          </a:p>
          <a:p>
            <a:r>
              <a:rPr lang="en-GB" sz="1800" dirty="0"/>
              <a:t>Referral and Guidance: It's vital that GPs and professionals involved in the referral process offer empathetic guidance and support to parents during the wait, helping them feel heard and supported.</a:t>
            </a:r>
          </a:p>
          <a:p>
            <a:r>
              <a:rPr lang="en-GB" sz="1800" dirty="0"/>
              <a:t>Needs Assessment: Encouraging parents to seek a needs assessment from their local council can empower them to identify potential support services tailored to their family's unique needs.</a:t>
            </a:r>
          </a:p>
          <a:p>
            <a:r>
              <a:rPr lang="en-GB" sz="1800" dirty="0"/>
              <a:t>Early Intervention: By promoting early intervention services, such as speech and language therapy when appropriate, we can significantly improve children's outcomes.</a:t>
            </a:r>
          </a:p>
          <a:p>
            <a:r>
              <a:rPr lang="en-GB" sz="1800" dirty="0"/>
              <a:t>Collaboration: create an encouraging environment among healthcare representatives, schools, and organisations ensures that families receive comprehensive and coordinated support.</a:t>
            </a:r>
          </a:p>
          <a:p>
            <a:pPr marL="0" indent="0">
              <a:buNone/>
            </a:pPr>
            <a:endParaRPr lang="en-US" sz="1800" dirty="0"/>
          </a:p>
        </p:txBody>
      </p:sp>
      <p:sp>
        <p:nvSpPr>
          <p:cNvPr id="2" name="TextBox 1">
            <a:extLst>
              <a:ext uri="{FF2B5EF4-FFF2-40B4-BE49-F238E27FC236}">
                <a16:creationId xmlns:a16="http://schemas.microsoft.com/office/drawing/2014/main" id="{1CAB6D8B-CBA7-89F5-64F9-680E0F1C4F86}"/>
              </a:ext>
            </a:extLst>
          </p:cNvPr>
          <p:cNvSpPr txBox="1"/>
          <p:nvPr/>
        </p:nvSpPr>
        <p:spPr>
          <a:xfrm>
            <a:off x="692727" y="6317673"/>
            <a:ext cx="4142509"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141614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413DE4-8A79-108C-35AB-B3754E36788C}"/>
              </a:ext>
            </a:extLst>
          </p:cNvPr>
          <p:cNvSpPr>
            <a:spLocks noGrp="1"/>
          </p:cNvSpPr>
          <p:nvPr>
            <p:ph idx="1"/>
          </p:nvPr>
        </p:nvSpPr>
        <p:spPr>
          <a:xfrm>
            <a:off x="565150" y="514350"/>
            <a:ext cx="8750300" cy="5246878"/>
          </a:xfrm>
        </p:spPr>
        <p:txBody>
          <a:bodyPr>
            <a:normAutofit/>
          </a:bodyPr>
          <a:lstStyle/>
          <a:p>
            <a:r>
              <a:rPr lang="en-GB" sz="2000" dirty="0"/>
              <a:t>4.Accessibility and Inclusivity:</a:t>
            </a:r>
          </a:p>
          <a:p>
            <a:r>
              <a:rPr lang="en-GB" sz="2000" dirty="0"/>
              <a:t>Diverse Formats: Providing information in various formats—be it written, audio-visual, or group discussions—ensures that every parent can access and understand the resources available to them.</a:t>
            </a:r>
          </a:p>
          <a:p>
            <a:r>
              <a:rPr lang="en-GB" sz="2000" dirty="0"/>
              <a:t>Translation and Accessibility: </a:t>
            </a:r>
          </a:p>
          <a:p>
            <a:r>
              <a:rPr lang="en-GB" sz="2000" dirty="0"/>
              <a:t>Offering resources in multiple languages and formats helps ensure that all families, regardless of their background, can find the support they need.</a:t>
            </a:r>
          </a:p>
          <a:p>
            <a:pPr marL="0" indent="0">
              <a:buNone/>
            </a:pPr>
            <a:endParaRPr lang="en-US" sz="2000" dirty="0"/>
          </a:p>
        </p:txBody>
      </p:sp>
      <p:sp>
        <p:nvSpPr>
          <p:cNvPr id="2" name="TextBox 1">
            <a:extLst>
              <a:ext uri="{FF2B5EF4-FFF2-40B4-BE49-F238E27FC236}">
                <a16:creationId xmlns:a16="http://schemas.microsoft.com/office/drawing/2014/main" id="{1A42254B-DB83-1878-60FA-AED7304EA5FE}"/>
              </a:ext>
            </a:extLst>
          </p:cNvPr>
          <p:cNvSpPr txBox="1"/>
          <p:nvPr/>
        </p:nvSpPr>
        <p:spPr>
          <a:xfrm>
            <a:off x="565150" y="6317673"/>
            <a:ext cx="4076123"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1212119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41CAE5-7729-4A57-BC00-2A055A2E1D05}"/>
              </a:ext>
            </a:extLst>
          </p:cNvPr>
          <p:cNvSpPr>
            <a:spLocks noGrp="1"/>
          </p:cNvSpPr>
          <p:nvPr>
            <p:ph idx="1"/>
          </p:nvPr>
        </p:nvSpPr>
        <p:spPr>
          <a:xfrm>
            <a:off x="565150" y="842963"/>
            <a:ext cx="8364538" cy="4918265"/>
          </a:xfrm>
        </p:spPr>
        <p:txBody>
          <a:bodyPr>
            <a:normAutofit/>
          </a:bodyPr>
          <a:lstStyle/>
          <a:p>
            <a:r>
              <a:rPr lang="en-GB" sz="2000" dirty="0"/>
              <a:t>5. Addressing Stigma and Promoting Understanding:</a:t>
            </a:r>
          </a:p>
          <a:p>
            <a:r>
              <a:rPr lang="en-GB" sz="2000" dirty="0"/>
              <a:t>Advocacy and Awareness: Supporting initiatives that raise awareness about autism helps to combat the stigma that families often face, encouraging understanding and empathy from the wider community.</a:t>
            </a:r>
          </a:p>
          <a:p>
            <a:r>
              <a:rPr lang="en-GB" sz="2000" dirty="0"/>
              <a:t>Training for Professionals: Providing training for healthcare professionals and educators about autism is essential, equipping them with the knowledge needed to support families effectively and compassionately.</a:t>
            </a:r>
          </a:p>
          <a:p>
            <a:pPr marL="0" indent="0">
              <a:buNone/>
            </a:pPr>
            <a:endParaRPr lang="en-US" sz="2000" dirty="0"/>
          </a:p>
        </p:txBody>
      </p:sp>
      <p:sp>
        <p:nvSpPr>
          <p:cNvPr id="2" name="TextBox 1">
            <a:extLst>
              <a:ext uri="{FF2B5EF4-FFF2-40B4-BE49-F238E27FC236}">
                <a16:creationId xmlns:a16="http://schemas.microsoft.com/office/drawing/2014/main" id="{CACAC072-BF65-2BC0-6B29-B24AC45AC3E3}"/>
              </a:ext>
            </a:extLst>
          </p:cNvPr>
          <p:cNvSpPr txBox="1"/>
          <p:nvPr/>
        </p:nvSpPr>
        <p:spPr>
          <a:xfrm>
            <a:off x="678873" y="6317673"/>
            <a:ext cx="4308763"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3921289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52347-A248-49F1-2841-7EE66FE5FF8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7F2C948-DB85-F02C-E9EE-3EA064D8ADD2}"/>
              </a:ext>
            </a:extLst>
          </p:cNvPr>
          <p:cNvSpPr>
            <a:spLocks noGrp="1"/>
          </p:cNvSpPr>
          <p:nvPr>
            <p:ph idx="1"/>
          </p:nvPr>
        </p:nvSpPr>
        <p:spPr>
          <a:xfrm>
            <a:off x="565150" y="1585913"/>
            <a:ext cx="7335835" cy="2128837"/>
          </a:xfrm>
        </p:spPr>
        <p:txBody>
          <a:bodyPr/>
          <a:lstStyle/>
          <a:p>
            <a:pPr marL="0" indent="0">
              <a:buNone/>
            </a:pPr>
            <a:r>
              <a:rPr lang="en-GB" dirty="0"/>
              <a:t>By focusing on these areas, we can significantly improve the experience for parents/children and young people during the challenging wait for autism assessments, providing them with the support and understanding that they truly deserve</a:t>
            </a:r>
          </a:p>
          <a:p>
            <a:pPr marL="0" indent="0">
              <a:buNone/>
            </a:pPr>
            <a:endParaRPr lang="en-US" dirty="0"/>
          </a:p>
        </p:txBody>
      </p:sp>
      <p:sp>
        <p:nvSpPr>
          <p:cNvPr id="6" name="TextBox 5">
            <a:extLst>
              <a:ext uri="{FF2B5EF4-FFF2-40B4-BE49-F238E27FC236}">
                <a16:creationId xmlns:a16="http://schemas.microsoft.com/office/drawing/2014/main" id="{6E9BE0A6-6621-7C9B-D58D-56875C394578}"/>
              </a:ext>
            </a:extLst>
          </p:cNvPr>
          <p:cNvSpPr txBox="1"/>
          <p:nvPr/>
        </p:nvSpPr>
        <p:spPr>
          <a:xfrm>
            <a:off x="817418" y="4433455"/>
            <a:ext cx="6968837" cy="1169551"/>
          </a:xfrm>
          <a:prstGeom prst="rect">
            <a:avLst/>
          </a:prstGeom>
          <a:noFill/>
        </p:spPr>
        <p:txBody>
          <a:bodyPr wrap="square" rtlCol="0">
            <a:spAutoFit/>
          </a:bodyPr>
          <a:lstStyle/>
          <a:p>
            <a:r>
              <a:rPr lang="en-US" sz="1400" dirty="0"/>
              <a:t>Contact Details</a:t>
            </a:r>
          </a:p>
          <a:p>
            <a:r>
              <a:rPr lang="en-US" sz="1400" dirty="0"/>
              <a:t>Website</a:t>
            </a:r>
          </a:p>
          <a:p>
            <a:r>
              <a:rPr lang="en-US" sz="1400" dirty="0">
                <a:hlinkClick r:id="rId2"/>
              </a:rPr>
              <a:t>www.pcforg.co.uk</a:t>
            </a:r>
            <a:endParaRPr lang="en-US" sz="1400" dirty="0"/>
          </a:p>
          <a:p>
            <a:r>
              <a:rPr lang="en-US" sz="1400" dirty="0"/>
              <a:t>Email </a:t>
            </a:r>
          </a:p>
          <a:p>
            <a:r>
              <a:rPr lang="en-US" sz="1400" dirty="0" err="1"/>
              <a:t>admin@pcforg.co.uk</a:t>
            </a:r>
            <a:endParaRPr lang="en-US" sz="1400" dirty="0"/>
          </a:p>
        </p:txBody>
      </p:sp>
      <p:sp>
        <p:nvSpPr>
          <p:cNvPr id="7" name="TextBox 6">
            <a:extLst>
              <a:ext uri="{FF2B5EF4-FFF2-40B4-BE49-F238E27FC236}">
                <a16:creationId xmlns:a16="http://schemas.microsoft.com/office/drawing/2014/main" id="{08A4A694-DE92-8055-5AFB-658836F8B80B}"/>
              </a:ext>
            </a:extLst>
          </p:cNvPr>
          <p:cNvSpPr txBox="1"/>
          <p:nvPr/>
        </p:nvSpPr>
        <p:spPr>
          <a:xfrm>
            <a:off x="706582" y="6345382"/>
            <a:ext cx="4987636" cy="261610"/>
          </a:xfrm>
          <a:prstGeom prst="rect">
            <a:avLst/>
          </a:prstGeom>
          <a:noFill/>
        </p:spPr>
        <p:txBody>
          <a:bodyPr wrap="square" rtlCol="0">
            <a:spAutoFit/>
          </a:bodyPr>
          <a:lstStyle/>
          <a:p>
            <a:r>
              <a:rPr lang="en-US" sz="1100" dirty="0"/>
              <a:t>Parent Carer Foundation Charity Number 1151503</a:t>
            </a:r>
          </a:p>
        </p:txBody>
      </p:sp>
    </p:spTree>
    <p:extLst>
      <p:ext uri="{BB962C8B-B14F-4D97-AF65-F5344CB8AC3E}">
        <p14:creationId xmlns:p14="http://schemas.microsoft.com/office/powerpoint/2010/main" val="262943018"/>
      </p:ext>
    </p:extLst>
  </p:cSld>
  <p:clrMapOvr>
    <a:masterClrMapping/>
  </p:clrMapOvr>
</p:sld>
</file>

<file path=ppt/theme/theme1.xml><?xml version="1.0" encoding="utf-8"?>
<a:theme xmlns:a="http://schemas.openxmlformats.org/drawingml/2006/main" name="PunchcardVTI">
  <a:themeElements>
    <a:clrScheme name="Punchcard">
      <a:dk1>
        <a:srgbClr val="000000"/>
      </a:dk1>
      <a:lt1>
        <a:srgbClr val="FFFFFF"/>
      </a:lt1>
      <a:dk2>
        <a:srgbClr val="00224B"/>
      </a:dk2>
      <a:lt2>
        <a:srgbClr val="EFF0EF"/>
      </a:lt2>
      <a:accent1>
        <a:srgbClr val="00B2F3"/>
      </a:accent1>
      <a:accent2>
        <a:srgbClr val="0471CC"/>
      </a:accent2>
      <a:accent3>
        <a:srgbClr val="14BBA9"/>
      </a:accent3>
      <a:accent4>
        <a:srgbClr val="8BB93B"/>
      </a:accent4>
      <a:accent5>
        <a:srgbClr val="EC970C"/>
      </a:accent5>
      <a:accent6>
        <a:srgbClr val="F55822"/>
      </a:accent6>
      <a:hlink>
        <a:srgbClr val="008EE6"/>
      </a:hlink>
      <a:folHlink>
        <a:srgbClr val="808C8E"/>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otalTime>39</TotalTime>
  <Words>698</Words>
  <Application>Microsoft Office PowerPoint</Application>
  <PresentationFormat>Widescreen</PresentationFormat>
  <Paragraphs>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PunchcardVTI</vt:lpstr>
      <vt:lpstr>Parent Carer Foundation  </vt:lpstr>
      <vt:lpstr>PowerPoint Presentation</vt:lpstr>
      <vt:lpstr>Please see the detailed breakdown of improvement of parents' suggestion  </vt:lpstr>
      <vt:lpstr>PowerPoint Presentation</vt:lpstr>
      <vt:lpstr>PowerPoint Presentation</vt:lpstr>
      <vt:lpstr>PowerPoint Presentation</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 Carer Foundation  </dc:title>
  <dc:creator>Marion Burgess</dc:creator>
  <cp:lastModifiedBy>Marion Burgess</cp:lastModifiedBy>
  <cp:revision>4</cp:revision>
  <dcterms:created xsi:type="dcterms:W3CDTF">2025-05-28T12:55:51Z</dcterms:created>
  <dcterms:modified xsi:type="dcterms:W3CDTF">2025-08-21T10:44:54Z</dcterms:modified>
</cp:coreProperties>
</file>